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61" r:id="rId4"/>
    <p:sldId id="262" r:id="rId5"/>
    <p:sldId id="263" r:id="rId6"/>
    <p:sldId id="264" r:id="rId7"/>
    <p:sldId id="266" r:id="rId8"/>
    <p:sldId id="267" r:id="rId9"/>
    <p:sldId id="268" r:id="rId10"/>
    <p:sldId id="265" r:id="rId11"/>
    <p:sldId id="269" r:id="rId12"/>
    <p:sldId id="270" r:id="rId13"/>
    <p:sldId id="294" r:id="rId14"/>
    <p:sldId id="271" r:id="rId15"/>
    <p:sldId id="272" r:id="rId16"/>
    <p:sldId id="278" r:id="rId17"/>
    <p:sldId id="273" r:id="rId18"/>
    <p:sldId id="274" r:id="rId19"/>
    <p:sldId id="275" r:id="rId20"/>
    <p:sldId id="277" r:id="rId21"/>
    <p:sldId id="279" r:id="rId22"/>
    <p:sldId id="276" r:id="rId23"/>
    <p:sldId id="295" r:id="rId24"/>
    <p:sldId id="285" r:id="rId25"/>
    <p:sldId id="287" r:id="rId26"/>
    <p:sldId id="286" r:id="rId27"/>
    <p:sldId id="292" r:id="rId28"/>
    <p:sldId id="282" r:id="rId29"/>
    <p:sldId id="283" r:id="rId30"/>
    <p:sldId id="291" r:id="rId31"/>
    <p:sldId id="284" r:id="rId32"/>
    <p:sldId id="288" r:id="rId33"/>
    <p:sldId id="290" r:id="rId34"/>
    <p:sldId id="293" r:id="rId35"/>
    <p:sldId id="296" r:id="rId36"/>
    <p:sldId id="299" r:id="rId37"/>
    <p:sldId id="300" r:id="rId38"/>
    <p:sldId id="302" r:id="rId39"/>
    <p:sldId id="303" r:id="rId40"/>
    <p:sldId id="304" r:id="rId41"/>
    <p:sldId id="305" r:id="rId42"/>
    <p:sldId id="306" r:id="rId43"/>
    <p:sldId id="301" r:id="rId44"/>
    <p:sldId id="297" r:id="rId45"/>
    <p:sldId id="307" r:id="rId46"/>
    <p:sldId id="308" r:id="rId47"/>
    <p:sldId id="309" r:id="rId48"/>
    <p:sldId id="310" r:id="rId49"/>
    <p:sldId id="327" r:id="rId50"/>
    <p:sldId id="320" r:id="rId51"/>
    <p:sldId id="322" r:id="rId52"/>
    <p:sldId id="321" r:id="rId53"/>
    <p:sldId id="311" r:id="rId54"/>
    <p:sldId id="312" r:id="rId55"/>
    <p:sldId id="314" r:id="rId56"/>
    <p:sldId id="326" r:id="rId57"/>
    <p:sldId id="323" r:id="rId58"/>
    <p:sldId id="317" r:id="rId59"/>
    <p:sldId id="324" r:id="rId60"/>
    <p:sldId id="318" r:id="rId61"/>
    <p:sldId id="325" r:id="rId62"/>
    <p:sldId id="328" r:id="rId63"/>
    <p:sldId id="329" r:id="rId64"/>
    <p:sldId id="331" r:id="rId65"/>
    <p:sldId id="33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798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44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2767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535009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3861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910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849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076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197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6486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256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40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860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426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483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500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926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 defTabSz="457200"/>
              <a:t>9/3/2021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1718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ntic.net/cloud-hosting/how-to-install-application-server/" TargetMode="External"/><Relationship Id="rId2" Type="http://schemas.openxmlformats.org/officeDocument/2006/relationships/hyperlink" Target="https://www.atlantic.net/dedicated-hosting/how-to-install-iis-windows-server-2012-r2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0" y="264657"/>
            <a:ext cx="11052475" cy="63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130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657" y="453768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Special characters 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1743" y="1295400"/>
            <a:ext cx="8599714" cy="500477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In XML some characters are special meaning.</a:t>
            </a:r>
          </a:p>
          <a:p>
            <a:pPr algn="just"/>
            <a:endParaRPr lang="en-US" sz="2400" b="1" dirty="0" smtClean="0"/>
          </a:p>
          <a:p>
            <a:pPr marL="3200400" lvl="7" indent="0" algn="just">
              <a:buNone/>
            </a:pPr>
            <a:r>
              <a:rPr lang="en-US" sz="3200" b="1" dirty="0" smtClean="0"/>
              <a:t>&amp;</a:t>
            </a:r>
            <a:r>
              <a:rPr lang="en-US" sz="3200" b="1" dirty="0" err="1" smtClean="0"/>
              <a:t>lt</a:t>
            </a:r>
            <a:r>
              <a:rPr lang="en-US" sz="3200" b="1" dirty="0" smtClean="0"/>
              <a:t> </a:t>
            </a:r>
            <a:r>
              <a:rPr lang="en-US" sz="3200" b="1" dirty="0" smtClean="0">
                <a:sym typeface="Wingdings" panose="05000000000000000000" pitchFamily="2" charset="2"/>
              </a:rPr>
              <a:t></a:t>
            </a:r>
            <a:r>
              <a:rPr lang="en-US" sz="3200" b="1" dirty="0" smtClean="0"/>
              <a:t> </a:t>
            </a:r>
            <a:r>
              <a:rPr lang="en-US" sz="3200" b="1" dirty="0"/>
              <a:t>(&lt;), </a:t>
            </a:r>
            <a:endParaRPr lang="en-US" sz="3200" b="1" dirty="0" smtClean="0"/>
          </a:p>
          <a:p>
            <a:pPr marL="3200400" lvl="7" indent="0" algn="just">
              <a:buNone/>
            </a:pPr>
            <a:r>
              <a:rPr lang="en-US" sz="3200" b="1" dirty="0" smtClean="0"/>
              <a:t>&amp;amp</a:t>
            </a:r>
            <a:r>
              <a:rPr lang="en-US" sz="3200" b="1" dirty="0"/>
              <a:t> </a:t>
            </a:r>
            <a:r>
              <a:rPr lang="en-US" sz="3200" b="1" dirty="0" smtClean="0">
                <a:sym typeface="Wingdings" panose="05000000000000000000" pitchFamily="2" charset="2"/>
              </a:rPr>
              <a:t> </a:t>
            </a:r>
            <a:r>
              <a:rPr lang="en-US" sz="3200" b="1" dirty="0" smtClean="0"/>
              <a:t>(&amp;), </a:t>
            </a:r>
          </a:p>
          <a:p>
            <a:pPr marL="3200400" lvl="7" indent="0" algn="just">
              <a:buNone/>
            </a:pPr>
            <a:r>
              <a:rPr lang="en-US" sz="3200" b="1" dirty="0" smtClean="0"/>
              <a:t>&amp;</a:t>
            </a:r>
            <a:r>
              <a:rPr lang="en-US" sz="3200" b="1" dirty="0" err="1" smtClean="0"/>
              <a:t>gt</a:t>
            </a:r>
            <a:r>
              <a:rPr lang="en-US" sz="3200" b="1" dirty="0"/>
              <a:t> </a:t>
            </a:r>
            <a:r>
              <a:rPr lang="en-US" sz="3200" b="1" dirty="0" smtClean="0">
                <a:sym typeface="Wingdings" panose="05000000000000000000" pitchFamily="2" charset="2"/>
              </a:rPr>
              <a:t> </a:t>
            </a:r>
            <a:r>
              <a:rPr lang="en-US" sz="3200" b="1" dirty="0" smtClean="0"/>
              <a:t>(&gt;), </a:t>
            </a:r>
          </a:p>
          <a:p>
            <a:pPr marL="3200400" lvl="7" indent="0" algn="just">
              <a:buNone/>
            </a:pPr>
            <a:r>
              <a:rPr lang="en-US" sz="3200" b="1" dirty="0" smtClean="0"/>
              <a:t>&amp;</a:t>
            </a:r>
            <a:r>
              <a:rPr lang="en-US" sz="3200" b="1" dirty="0" err="1" smtClean="0"/>
              <a:t>quot</a:t>
            </a:r>
            <a:r>
              <a:rPr lang="en-US" sz="3200" b="1" dirty="0" smtClean="0"/>
              <a:t> </a:t>
            </a:r>
            <a:r>
              <a:rPr lang="en-US" sz="3200" b="1" dirty="0">
                <a:sym typeface="Wingdings" panose="05000000000000000000" pitchFamily="2" charset="2"/>
              </a:rPr>
              <a:t></a:t>
            </a:r>
            <a:r>
              <a:rPr lang="en-US" sz="3200" b="1" dirty="0" smtClean="0"/>
              <a:t> </a:t>
            </a:r>
            <a:r>
              <a:rPr lang="en-US" sz="3200" b="1" dirty="0"/>
              <a:t>("), and </a:t>
            </a:r>
            <a:endParaRPr lang="en-US" sz="3200" b="1" dirty="0" smtClean="0"/>
          </a:p>
          <a:p>
            <a:pPr marL="3200400" lvl="7" indent="0" algn="just">
              <a:buNone/>
            </a:pPr>
            <a:r>
              <a:rPr lang="en-US" sz="3200" b="1" dirty="0" smtClean="0"/>
              <a:t>&amp;</a:t>
            </a:r>
            <a:r>
              <a:rPr lang="en-US" sz="3200" b="1" dirty="0" err="1" smtClean="0"/>
              <a:t>apos</a:t>
            </a:r>
            <a:r>
              <a:rPr lang="en-US" sz="3200" b="1" dirty="0" smtClean="0"/>
              <a:t> </a:t>
            </a:r>
            <a:r>
              <a:rPr lang="en-US" sz="3200" b="1" dirty="0">
                <a:sym typeface="Wingdings" panose="05000000000000000000" pitchFamily="2" charset="2"/>
              </a:rPr>
              <a:t></a:t>
            </a:r>
            <a:r>
              <a:rPr lang="en-US" sz="3200" b="1" dirty="0" smtClean="0"/>
              <a:t> (')</a:t>
            </a:r>
            <a:endParaRPr lang="en-US" sz="1600" b="1" dirty="0"/>
          </a:p>
          <a:p>
            <a:pPr algn="just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xmlns="" val="14717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Viewing &amp; modifying XML document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1001521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800" dirty="0" smtClean="0"/>
              <a:t>Viewing and modifying an XML document – which is text file the usually ends with the </a:t>
            </a:r>
            <a:r>
              <a:rPr lang="en-US" sz="2800" b="1" u="sng" dirty="0" smtClean="0"/>
              <a:t>.xml</a:t>
            </a:r>
            <a:endParaRPr lang="en-US" sz="2800" b="1" u="sng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44433" y="190498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Validating XML document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6658" y="2551318"/>
            <a:ext cx="11597885" cy="1001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3" indent="-342900" algn="just">
              <a:spcBef>
                <a:spcPts val="1000"/>
              </a:spcBef>
            </a:pPr>
            <a:r>
              <a:rPr lang="en-US" sz="2800" dirty="0" smtClean="0"/>
              <a:t>Can required DTD or Schema that defines the proper structure of the XML document.</a:t>
            </a:r>
            <a:endParaRPr lang="en-US" sz="2800" b="1" u="sng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95432" y="3810667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Formatting &amp; Manipulating XML document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7657" y="4456999"/>
            <a:ext cx="11597885" cy="1843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lvl="3" indent="-342900" algn="just">
              <a:spcBef>
                <a:spcPts val="1000"/>
              </a:spcBef>
            </a:pPr>
            <a:r>
              <a:rPr lang="en-US" sz="2800" dirty="0" smtClean="0"/>
              <a:t>Most XML documents contains only data, not a formatting instructions, so xml document must decide how to manipulate or display the data.</a:t>
            </a:r>
            <a:endParaRPr lang="en-US" sz="2800" b="1" u="sng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324593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Namespaces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400" dirty="0"/>
              <a:t>XML Namespace is a mechanism to avoid </a:t>
            </a:r>
            <a:r>
              <a:rPr lang="en-US" sz="2400" u="sng" dirty="0"/>
              <a:t>name conflicts </a:t>
            </a:r>
            <a:r>
              <a:rPr lang="en-US" sz="2400" dirty="0"/>
              <a:t>by differentiating elements or attributes within an XML document that may have identical names, but different </a:t>
            </a:r>
            <a:r>
              <a:rPr lang="en-US" sz="2400" dirty="0" smtClean="0"/>
              <a:t>definitions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Some times we need to create two different elements by the same name.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The xml document allow us to create different elements which are having the common name.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XML namespace is a collection of elements and attribute names.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/>
              <a:t>Name conflicts in XML can easily be </a:t>
            </a:r>
            <a:r>
              <a:rPr lang="en-US" sz="2400" u="sng" dirty="0"/>
              <a:t>avoided using a name </a:t>
            </a:r>
            <a:r>
              <a:rPr lang="en-US" sz="2400" u="sng" dirty="0" smtClean="0"/>
              <a:t>prefix</a:t>
            </a:r>
            <a:r>
              <a:rPr lang="en-US" sz="2400" u="sng" dirty="0"/>
              <a:t> </a:t>
            </a:r>
            <a:r>
              <a:rPr lang="en-US" sz="2400" u="sng" dirty="0" smtClean="0"/>
              <a:t>and colon.</a:t>
            </a: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Example</a:t>
            </a:r>
            <a:r>
              <a:rPr lang="en-US" sz="2400" dirty="0" smtClean="0"/>
              <a:t>: -</a:t>
            </a:r>
            <a:endParaRPr lang="en-US" sz="24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	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lvl="3" indent="0" algn="just">
              <a:spcBef>
                <a:spcPts val="1000"/>
              </a:spcBef>
              <a:buNone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5665302"/>
            <a:ext cx="11430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88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357" y="2003168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XML   DTDs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18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DTD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 smtClean="0"/>
              <a:t>		</a:t>
            </a:r>
            <a:r>
              <a:rPr lang="en-US" sz="3200" b="1" dirty="0" smtClean="0"/>
              <a:t>DTD = </a:t>
            </a:r>
            <a:r>
              <a:rPr lang="en-US" sz="3200" b="1" dirty="0"/>
              <a:t>Document Type Definitions</a:t>
            </a:r>
            <a:endParaRPr lang="en-US" sz="3200" b="1" dirty="0" smtClean="0"/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The purpose of DTD is to define the legal building blocks of an XML document.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Defines the documents grammar.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Used to </a:t>
            </a:r>
            <a:r>
              <a:rPr lang="en-US" sz="2400" dirty="0"/>
              <a:t>specify </a:t>
            </a:r>
            <a:r>
              <a:rPr lang="en-US" sz="2400" dirty="0" smtClean="0"/>
              <a:t>set of rules for structuring data in any xml file. 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Using DTD we can specify the various elements types, attributes and their relationship with one another.</a:t>
            </a:r>
          </a:p>
          <a:p>
            <a:pPr lvl="1" algn="just"/>
            <a:r>
              <a:rPr lang="en-US" i="1" dirty="0"/>
              <a:t>XML documents can have many different structures, and for this reason an </a:t>
            </a:r>
            <a:r>
              <a:rPr lang="en-US" i="1" dirty="0" smtClean="0"/>
              <a:t>application cannot </a:t>
            </a:r>
            <a:r>
              <a:rPr lang="en-US" i="1" dirty="0"/>
              <a:t>be certain whether a particular document it receives is complete, ordered properly</a:t>
            </a:r>
            <a:r>
              <a:rPr lang="en-US" i="1" dirty="0" smtClean="0"/>
              <a:t>, and </a:t>
            </a:r>
            <a:r>
              <a:rPr lang="en-US" i="1" dirty="0"/>
              <a:t>not missing data. </a:t>
            </a:r>
            <a:endParaRPr lang="en-US" i="1" dirty="0" smtClean="0"/>
          </a:p>
          <a:p>
            <a:pPr lvl="1" algn="just"/>
            <a:r>
              <a:rPr lang="en-US" i="1" dirty="0" smtClean="0"/>
              <a:t>DTDs </a:t>
            </a:r>
            <a:r>
              <a:rPr lang="en-US" i="1" dirty="0"/>
              <a:t>and schemas </a:t>
            </a:r>
            <a:r>
              <a:rPr lang="en-US" i="1" dirty="0" smtClean="0"/>
              <a:t>solve </a:t>
            </a:r>
            <a:r>
              <a:rPr lang="en-US" i="1" dirty="0"/>
              <a:t>this problem by </a:t>
            </a:r>
            <a:r>
              <a:rPr lang="en-US" i="1" dirty="0" smtClean="0"/>
              <a:t>providing an </a:t>
            </a:r>
            <a:r>
              <a:rPr lang="en-US" i="1" dirty="0"/>
              <a:t>extensible way to describe XML document structure. </a:t>
            </a:r>
            <a:endParaRPr lang="en-US" i="1" dirty="0" smtClean="0"/>
          </a:p>
          <a:p>
            <a:pPr lvl="1" algn="just"/>
            <a:r>
              <a:rPr lang="en-US" i="1" dirty="0" smtClean="0"/>
              <a:t>Applications </a:t>
            </a:r>
            <a:r>
              <a:rPr lang="en-US" i="1" dirty="0"/>
              <a:t>should use DTDs </a:t>
            </a:r>
            <a:r>
              <a:rPr lang="en-US" i="1" dirty="0" smtClean="0"/>
              <a:t>or schemas </a:t>
            </a:r>
            <a:r>
              <a:rPr lang="en-US" i="1" dirty="0"/>
              <a:t>to confirm whether XML documents are valid.</a:t>
            </a:r>
            <a:endParaRPr lang="en-US" sz="5800" u="sng" dirty="0" smtClean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DTD describes the structure of an </a:t>
            </a:r>
            <a:r>
              <a:rPr lang="en-US" sz="2400" u="sng" dirty="0"/>
              <a:t>XML document </a:t>
            </a:r>
            <a:r>
              <a:rPr lang="en-US" sz="2400" dirty="0"/>
              <a:t>and enables an </a:t>
            </a:r>
            <a:r>
              <a:rPr lang="en-US" sz="2400" u="sng" dirty="0"/>
              <a:t>XML parser </a:t>
            </a:r>
            <a:r>
              <a:rPr lang="en-US" sz="2400" dirty="0"/>
              <a:t>to verify whether an XML document is valid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.</a:t>
            </a: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 smtClean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1044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DTD Types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DTD describe the structure of an XML document and enables an XML parser to verify whether an XML document is valid. </a:t>
            </a:r>
          </a:p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DTD’s allow users to check document structure and to exchange data in a standardized format.</a:t>
            </a:r>
          </a:p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There are two types of DTD’s </a:t>
            </a:r>
            <a:endParaRPr lang="en-US" sz="2400" dirty="0"/>
          </a:p>
          <a:p>
            <a:pPr marL="457200" lvl="3" indent="-457200" algn="ctr">
              <a:spcBef>
                <a:spcPts val="1000"/>
              </a:spcBef>
              <a:buAutoNum type="arabicParenR"/>
            </a:pPr>
            <a:r>
              <a:rPr lang="en-US" sz="2400" dirty="0" smtClean="0"/>
              <a:t>Internal DTD</a:t>
            </a:r>
          </a:p>
          <a:p>
            <a:pPr marL="457200" lvl="3" indent="-457200" algn="ctr">
              <a:spcBef>
                <a:spcPts val="1000"/>
              </a:spcBef>
              <a:buAutoNum type="arabicParenR"/>
            </a:pPr>
            <a:r>
              <a:rPr lang="en-US" sz="2400" dirty="0" smtClean="0"/>
              <a:t>External DTD</a:t>
            </a:r>
          </a:p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30745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Well-Formed    </a:t>
            </a:r>
            <a:r>
              <a:rPr lang="en-US" sz="3600" dirty="0" err="1" smtClean="0">
                <a:solidFill>
                  <a:srgbClr val="FFFF00"/>
                </a:solidFill>
              </a:rPr>
              <a:t>Vs</a:t>
            </a:r>
            <a:r>
              <a:rPr lang="en-US" sz="3600" dirty="0" smtClean="0">
                <a:solidFill>
                  <a:srgbClr val="FFFF00"/>
                </a:solidFill>
              </a:rPr>
              <a:t>   Valid Document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Well-Formed document means syntactically correct (starting tag, ending tag, </a:t>
            </a:r>
            <a:r>
              <a:rPr lang="en-US" sz="2400" dirty="0" err="1" smtClean="0"/>
              <a:t>Synatx</a:t>
            </a:r>
            <a:r>
              <a:rPr lang="en-US" sz="2400" dirty="0" smtClean="0"/>
              <a:t>, …..)</a:t>
            </a:r>
          </a:p>
          <a:p>
            <a:pPr marL="457200" lvl="3" indent="-457200" algn="just">
              <a:spcBef>
                <a:spcPts val="1000"/>
              </a:spcBef>
            </a:pPr>
            <a:endParaRPr lang="en-US" sz="2400" dirty="0" smtClean="0"/>
          </a:p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Valid document contains the proper elements with the proper attributes in the proper sequence. </a:t>
            </a: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838994" y="379280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 XML Schema describes the structure of an XML document, just like a DTD.</a:t>
            </a:r>
          </a:p>
          <a:p>
            <a:r>
              <a:rPr lang="en-US" dirty="0"/>
              <a:t>An XML document with correct syntax is called "Well Formed".</a:t>
            </a:r>
          </a:p>
          <a:p>
            <a:r>
              <a:rPr lang="en-US" dirty="0"/>
              <a:t>An XML document validated against an XML Schema is both "Well Formed" and "Valid".</a:t>
            </a:r>
          </a:p>
        </p:txBody>
      </p:sp>
    </p:spTree>
    <p:extLst>
      <p:ext uri="{BB962C8B-B14F-4D97-AF65-F5344CB8AC3E}">
        <p14:creationId xmlns:p14="http://schemas.microsoft.com/office/powerpoint/2010/main" xmlns="" val="9001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1) Internal DTD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The DTD can be embedded directly in the XML document as a part of it called internal DTD.</a:t>
            </a:r>
          </a:p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The DTD information is placed between the square brackets in a DOCTYPE declaration</a:t>
            </a:r>
          </a:p>
          <a:p>
            <a:pPr marL="457200" lvl="3" indent="-457200" algn="just">
              <a:spcBef>
                <a:spcPts val="1000"/>
              </a:spcBef>
            </a:pPr>
            <a:endParaRPr lang="en-US" sz="2400" dirty="0"/>
          </a:p>
          <a:p>
            <a:pPr marL="457200" lvl="3" indent="-457200" algn="just">
              <a:spcBef>
                <a:spcPts val="1000"/>
              </a:spcBef>
            </a:pPr>
            <a:endParaRPr lang="en-US" sz="2400" dirty="0" smtClean="0"/>
          </a:p>
          <a:p>
            <a:pPr marL="457200" lvl="3" indent="-457200" algn="just">
              <a:spcBef>
                <a:spcPts val="1000"/>
              </a:spcBef>
            </a:pPr>
            <a:endParaRPr lang="en-US" sz="2400" dirty="0"/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914400" lvl="4" indent="-457200" algn="just">
              <a:spcBef>
                <a:spcPts val="1000"/>
              </a:spcBef>
            </a:pPr>
            <a:r>
              <a:rPr lang="en-US" sz="2200" dirty="0" smtClean="0"/>
              <a:t>The keyword DOCTYPE must be in uppercase</a:t>
            </a:r>
          </a:p>
          <a:p>
            <a:pPr marL="914400" lvl="4" indent="-457200" algn="just">
              <a:spcBef>
                <a:spcPts val="1000"/>
              </a:spcBef>
            </a:pPr>
            <a:r>
              <a:rPr lang="en-US" sz="2200" dirty="0" smtClean="0"/>
              <a:t>DOCTYPE must appear before the first element in the document.</a:t>
            </a:r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9" y="2782659"/>
            <a:ext cx="4143375" cy="2228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44" y="2436358"/>
            <a:ext cx="46672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39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2) External DTD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</a:pPr>
            <a:r>
              <a:rPr lang="en-US" sz="2400" dirty="0" smtClean="0"/>
              <a:t>The DTD can be stored in separate file and put DTD information in the XML file. </a:t>
            </a: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				</a:t>
            </a:r>
            <a:r>
              <a:rPr lang="en-US" sz="2400" b="1" u="sng" dirty="0" smtClean="0">
                <a:solidFill>
                  <a:srgbClr val="FF0000"/>
                </a:solidFill>
              </a:rPr>
              <a:t>Syntax:- </a:t>
            </a:r>
          </a:p>
          <a:p>
            <a:pPr marL="457200" lvl="3" indent="-457200" algn="just">
              <a:spcBef>
                <a:spcPts val="1000"/>
              </a:spcBef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		</a:t>
            </a:r>
            <a:r>
              <a:rPr lang="en-US" sz="2400" u="sng" dirty="0" smtClean="0">
                <a:solidFill>
                  <a:srgbClr val="FF0000"/>
                </a:solidFill>
              </a:rPr>
              <a:t>Ex:-</a:t>
            </a:r>
            <a:r>
              <a:rPr lang="en-US" sz="2400" dirty="0" smtClean="0"/>
              <a:t> </a:t>
            </a: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 smtClean="0"/>
              <a:t>									</a:t>
            </a:r>
            <a:r>
              <a:rPr lang="en-US" sz="2400" u="sng" dirty="0" smtClean="0">
                <a:solidFill>
                  <a:srgbClr val="FF0000"/>
                </a:solidFill>
              </a:rPr>
              <a:t>.</a:t>
            </a:r>
            <a:r>
              <a:rPr lang="en-US" sz="2400" u="sng" dirty="0" err="1" smtClean="0">
                <a:solidFill>
                  <a:srgbClr val="FF0000"/>
                </a:solidFill>
              </a:rPr>
              <a:t>dtd</a:t>
            </a:r>
            <a:r>
              <a:rPr lang="en-US" sz="2400" u="sng" dirty="0" smtClean="0">
                <a:solidFill>
                  <a:srgbClr val="FF0000"/>
                </a:solidFill>
              </a:rPr>
              <a:t> file</a:t>
            </a:r>
            <a:endParaRPr lang="en-US" sz="2400" u="sng" dirty="0">
              <a:solidFill>
                <a:srgbClr val="FF0000"/>
              </a:solidFill>
            </a:endParaRPr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914400" lvl="4" indent="-457200" algn="just">
              <a:spcBef>
                <a:spcPts val="1000"/>
              </a:spcBef>
            </a:pPr>
            <a:endParaRPr lang="en-US" sz="2200" dirty="0" smtClean="0"/>
          </a:p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 smtClean="0"/>
          </a:p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2321379"/>
            <a:ext cx="5962650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79" y="4137948"/>
            <a:ext cx="6600825" cy="2124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10" y="5033314"/>
            <a:ext cx="41243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69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319" y="1100099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Occurrence Indicator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</a:p>
          <a:p>
            <a:pPr marL="0" lvl="3" indent="0" algn="just">
              <a:spcBef>
                <a:spcPts val="1000"/>
              </a:spcBef>
              <a:buNone/>
            </a:pPr>
            <a:endParaRPr lang="en-US" sz="2400" dirty="0">
              <a:effectLst/>
            </a:endParaRPr>
          </a:p>
          <a:p>
            <a:pPr marL="0" lvl="3" indent="0" algn="just">
              <a:spcBef>
                <a:spcPts val="1000"/>
              </a:spcBef>
              <a:buNone/>
            </a:pPr>
            <a:endParaRPr lang="en-US" sz="2400" dirty="0" smtClean="0">
              <a:effectLst/>
            </a:endParaRP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1600" dirty="0" smtClean="0">
                <a:effectLst/>
              </a:rPr>
              <a:t>	       </a:t>
            </a:r>
            <a:r>
              <a:rPr lang="en-US" sz="2600" dirty="0" smtClean="0">
                <a:effectLst/>
              </a:rPr>
              <a:t>&lt;!</a:t>
            </a:r>
            <a:r>
              <a:rPr lang="en-US" sz="2600" dirty="0">
                <a:effectLst/>
              </a:rPr>
              <a:t>ATTLIST Element-name attribute-name </a:t>
            </a:r>
            <a:r>
              <a:rPr lang="en-US" sz="2600" dirty="0" err="1">
                <a:effectLst/>
              </a:rPr>
              <a:t>att</a:t>
            </a:r>
            <a:r>
              <a:rPr lang="en-US" sz="2600" dirty="0">
                <a:effectLst/>
              </a:rPr>
              <a:t>-type </a:t>
            </a:r>
            <a:r>
              <a:rPr lang="en-US" sz="2600" dirty="0" err="1">
                <a:effectLst/>
              </a:rPr>
              <a:t>def-val</a:t>
            </a:r>
            <a:r>
              <a:rPr lang="en-US" sz="2600" dirty="0">
                <a:effectLst/>
              </a:rPr>
              <a:t>&gt;</a:t>
            </a:r>
            <a:r>
              <a:rPr lang="en-US" sz="2600" dirty="0"/>
              <a:t> </a:t>
            </a:r>
            <a:endParaRPr lang="en-US" sz="2600" dirty="0" smtClean="0"/>
          </a:p>
          <a:p>
            <a:pPr marL="0" lvl="3" indent="0" algn="just">
              <a:spcBef>
                <a:spcPts val="1000"/>
              </a:spcBef>
              <a:buNone/>
            </a:pPr>
            <a:endParaRPr lang="en-US" sz="16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13151571"/>
              </p:ext>
            </p:extLst>
          </p:nvPr>
        </p:nvGraphicFramePr>
        <p:xfrm>
          <a:off x="926373" y="1642702"/>
          <a:ext cx="3635829" cy="11212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258"/>
                <a:gridCol w="2615571"/>
              </a:tblGrid>
              <a:tr h="28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Exactly one </a:t>
                      </a:r>
                      <a:r>
                        <a:rPr lang="en-US" sz="1600" u="none" strike="noStrike" dirty="0" err="1">
                          <a:effectLst/>
                        </a:rPr>
                        <a:t>Occurance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*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0 or more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+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one or more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0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?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zero or one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46372" y="348436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Declaring Multiple Children's</a:t>
            </a:r>
            <a:endParaRPr lang="en-US" sz="2000" dirty="0">
              <a:solidFill>
                <a:srgbClr val="FFFF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54829301"/>
              </p:ext>
            </p:extLst>
          </p:nvPr>
        </p:nvGraphicFramePr>
        <p:xfrm>
          <a:off x="6612082" y="1043137"/>
          <a:ext cx="3548743" cy="696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5821"/>
                <a:gridCol w="2552922"/>
              </a:tblGrid>
              <a:tr h="348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Sequence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(name, </a:t>
                      </a:r>
                      <a:r>
                        <a:rPr lang="en-US" sz="1600" u="none" strike="noStrike" dirty="0" err="1">
                          <a:effectLst/>
                        </a:rPr>
                        <a:t>rollno,address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83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Choice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(</a:t>
                      </a:r>
                      <a:r>
                        <a:rPr lang="en-US" sz="1600" u="none" strike="noStrike" dirty="0" err="1">
                          <a:effectLst/>
                        </a:rPr>
                        <a:t>price|discount</a:t>
                      </a:r>
                      <a:r>
                        <a:rPr lang="en-US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99115" y="2748417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Attribute Declaration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16" y="3853947"/>
            <a:ext cx="5686425" cy="390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3159" y="4449607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Default value of Attribute</a:t>
            </a:r>
            <a:endParaRPr lang="en-US" sz="2000" dirty="0">
              <a:solidFill>
                <a:srgbClr val="FFFF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32150523"/>
              </p:ext>
            </p:extLst>
          </p:nvPr>
        </p:nvGraphicFramePr>
        <p:xfrm>
          <a:off x="3167744" y="4882374"/>
          <a:ext cx="6313713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0164"/>
                <a:gridCol w="4193549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Default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Default Value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#REQUIRED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Attribute is Required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#IMPLIED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Attribute is not Required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#FIXED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Attribute is Fixed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775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00"/>
                </a:solidFill>
              </a:rPr>
              <a:t>XML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782941" cy="582389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XML stands </a:t>
            </a:r>
            <a:r>
              <a:rPr lang="en-US" sz="2400" dirty="0"/>
              <a:t>for </a:t>
            </a:r>
            <a:r>
              <a:rPr lang="en-US" sz="2400" b="1" u="sng" dirty="0"/>
              <a:t>Extensible Markup </a:t>
            </a:r>
            <a:r>
              <a:rPr lang="en-US" sz="2400" b="1" u="sng" dirty="0" smtClean="0"/>
              <a:t>Language.</a:t>
            </a:r>
            <a:endParaRPr lang="en-US" sz="2400" b="1" u="sng" dirty="0"/>
          </a:p>
          <a:p>
            <a:pPr algn="just"/>
            <a:r>
              <a:rPr lang="en-US" sz="2200" dirty="0"/>
              <a:t>XML was </a:t>
            </a:r>
            <a:r>
              <a:rPr lang="en-US" sz="2200" dirty="0" smtClean="0"/>
              <a:t>developed </a:t>
            </a:r>
            <a:r>
              <a:rPr lang="en-US" sz="2200" dirty="0"/>
              <a:t>in 1996 by the World </a:t>
            </a:r>
            <a:r>
              <a:rPr lang="en-US" sz="2200" dirty="0" smtClean="0"/>
              <a:t>Wide Web </a:t>
            </a:r>
            <a:r>
              <a:rPr lang="en-US" sz="2200" dirty="0"/>
              <a:t>Consortium’s (W3C’s) XML Working </a:t>
            </a:r>
            <a:r>
              <a:rPr lang="en-US" sz="2200" dirty="0" smtClean="0"/>
              <a:t>Group.</a:t>
            </a:r>
          </a:p>
          <a:p>
            <a:pPr algn="just"/>
            <a:r>
              <a:rPr lang="en-US" sz="2200" dirty="0" smtClean="0"/>
              <a:t>It is open technology for describing data.</a:t>
            </a:r>
          </a:p>
          <a:p>
            <a:pPr algn="just"/>
            <a:r>
              <a:rPr lang="en-US" sz="2400" dirty="0"/>
              <a:t>XML tags </a:t>
            </a:r>
            <a:r>
              <a:rPr lang="en-US" sz="2400" dirty="0" smtClean="0"/>
              <a:t>are </a:t>
            </a:r>
            <a:r>
              <a:rPr lang="en-US" sz="2400" dirty="0"/>
              <a:t>used to store and organize the </a:t>
            </a:r>
            <a:r>
              <a:rPr lang="en-US" sz="2400" dirty="0" smtClean="0"/>
              <a:t>data.</a:t>
            </a:r>
          </a:p>
          <a:p>
            <a:pPr algn="just"/>
            <a:r>
              <a:rPr lang="en-US" sz="2400" dirty="0" smtClean="0"/>
              <a:t>HTML is designed for representation of data on web page. (how to display)</a:t>
            </a:r>
          </a:p>
          <a:p>
            <a:pPr algn="just"/>
            <a:r>
              <a:rPr lang="en-US" sz="2400" dirty="0" smtClean="0"/>
              <a:t>XML is designed  to store or to transport the data.</a:t>
            </a:r>
          </a:p>
          <a:p>
            <a:pPr algn="just"/>
            <a:r>
              <a:rPr lang="en-US" sz="2400" dirty="0" smtClean="0"/>
              <a:t>XML is designed to carry data, not to display data.</a:t>
            </a:r>
          </a:p>
          <a:p>
            <a:pPr algn="just"/>
            <a:r>
              <a:rPr lang="en-US" sz="2400" dirty="0" smtClean="0"/>
              <a:t>HTML contains various pre defined tags.</a:t>
            </a:r>
          </a:p>
          <a:p>
            <a:pPr algn="just"/>
            <a:r>
              <a:rPr lang="en-US" sz="2400" dirty="0" smtClean="0"/>
              <a:t>XML contains various user defined tags.</a:t>
            </a:r>
          </a:p>
        </p:txBody>
      </p:sp>
    </p:spTree>
    <p:extLst>
      <p:ext uri="{BB962C8B-B14F-4D97-AF65-F5344CB8AC3E}">
        <p14:creationId xmlns:p14="http://schemas.microsoft.com/office/powerpoint/2010/main" xmlns="" val="15693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818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Internal DTD 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1" y="1100098"/>
            <a:ext cx="5940743" cy="415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744" y="795028"/>
            <a:ext cx="5466607" cy="58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935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818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Internal DTD 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457200" lvl="3" indent="-457200" algn="just">
              <a:spcBef>
                <a:spcPts val="1000"/>
              </a:spcBef>
              <a:buAutoNum type="arabicParenR"/>
            </a:pPr>
            <a:endParaRPr lang="en-US" sz="2400" dirty="0"/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04" y="1035536"/>
            <a:ext cx="7258050" cy="361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446" y="2822530"/>
            <a:ext cx="5283388" cy="39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0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External DTD 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8" y="1100098"/>
            <a:ext cx="10810875" cy="3448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8454" y="1757926"/>
            <a:ext cx="4079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Stdent-External.xml 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313839"/>
            <a:ext cx="4746171" cy="44686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126" y="699989"/>
            <a:ext cx="3139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Stdents.dtd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94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357" y="2003168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XML   Schemas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32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r>
              <a:rPr lang="en-US" dirty="0"/>
              <a:t>XML Schema is an XML-based alternative to DTD:</a:t>
            </a:r>
          </a:p>
          <a:p>
            <a:r>
              <a:rPr lang="en-US" dirty="0" smtClean="0"/>
              <a:t>An </a:t>
            </a:r>
            <a:r>
              <a:rPr lang="en-US" dirty="0"/>
              <a:t>XML Schema describes the structure of an XML document, just like a DTD.</a:t>
            </a:r>
          </a:p>
          <a:p>
            <a:r>
              <a:rPr lang="en-US" dirty="0"/>
              <a:t>An XML document with correct syntax is called "Well Formed".</a:t>
            </a:r>
          </a:p>
          <a:p>
            <a:r>
              <a:rPr lang="en-US" dirty="0"/>
              <a:t>An XML document validated against an XML Schema is both "Well Formed" and "Valid</a:t>
            </a:r>
            <a:r>
              <a:rPr lang="en-US" dirty="0" smtClean="0"/>
              <a:t>".</a:t>
            </a:r>
          </a:p>
          <a:p>
            <a:r>
              <a:rPr lang="en-US" dirty="0" smtClean="0"/>
              <a:t>XML schema language is called as XML </a:t>
            </a:r>
            <a:r>
              <a:rPr lang="en-US" dirty="0" err="1" smtClean="0"/>
              <a:t>XML</a:t>
            </a:r>
            <a:r>
              <a:rPr lang="en-US" dirty="0" smtClean="0"/>
              <a:t> schema Definition(</a:t>
            </a:r>
            <a:r>
              <a:rPr lang="en-US" dirty="0" err="1" smtClean="0"/>
              <a:t>xsd</a:t>
            </a:r>
            <a:r>
              <a:rPr lang="en-US" dirty="0" smtClean="0"/>
              <a:t>) language</a:t>
            </a:r>
          </a:p>
          <a:p>
            <a:r>
              <a:rPr lang="en-US" b="1" u="sng" dirty="0" smtClean="0"/>
              <a:t>Advantages:- </a:t>
            </a:r>
          </a:p>
          <a:p>
            <a:r>
              <a:rPr lang="en-US" dirty="0" smtClean="0"/>
              <a:t>It provide a list of elements and attributes. </a:t>
            </a:r>
          </a:p>
          <a:p>
            <a:r>
              <a:rPr lang="en-US" dirty="0"/>
              <a:t>It is easier to define restrictions, patterns.</a:t>
            </a:r>
            <a:endParaRPr lang="en-US" dirty="0" smtClean="0"/>
          </a:p>
          <a:p>
            <a:r>
              <a:rPr lang="en-US" dirty="0" smtClean="0"/>
              <a:t>It validate the correctness of data. </a:t>
            </a:r>
          </a:p>
          <a:p>
            <a:r>
              <a:rPr lang="en-US" dirty="0" smtClean="0"/>
              <a:t>XML </a:t>
            </a:r>
            <a:r>
              <a:rPr lang="en-US" dirty="0"/>
              <a:t>Schemas support data </a:t>
            </a:r>
            <a:r>
              <a:rPr lang="en-US" dirty="0" smtClean="0"/>
              <a:t>types (integer, string, …)and namespaces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can use your XML parser to parse your Schema files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0" y="1347364"/>
            <a:ext cx="4486275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0" y="4749574"/>
            <a:ext cx="4333875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23" y="947058"/>
            <a:ext cx="5495925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629" y="451531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Note.xml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2087" y="251476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Note.xsd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953314"/>
            <a:ext cx="4177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Note.dtd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405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Example.xsd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81" y="767151"/>
            <a:ext cx="8315325" cy="58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619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Data Types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05506"/>
            <a:ext cx="6373913" cy="5290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09" y="1186506"/>
            <a:ext cx="5673466" cy="451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1278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4" y="159176"/>
            <a:ext cx="619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Example_1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59029" y="2271836"/>
            <a:ext cx="334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note.xsd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126" y="699989"/>
            <a:ext cx="3139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note.xml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1100099"/>
            <a:ext cx="7149873" cy="2704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4" y="2807392"/>
            <a:ext cx="6474958" cy="3946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566" y="233228"/>
            <a:ext cx="3537857" cy="1733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36" y="3973285"/>
            <a:ext cx="448477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10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Example_2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8177" y="1401476"/>
            <a:ext cx="334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126" y="699989"/>
            <a:ext cx="3139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4" y="1100099"/>
            <a:ext cx="8313123" cy="3101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0" y="4349182"/>
            <a:ext cx="3886200" cy="2274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652" y="2096178"/>
            <a:ext cx="76390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11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00"/>
                </a:solidFill>
              </a:rPr>
              <a:t>Features &amp; Advantages of XML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782941" cy="5823892"/>
          </a:xfrm>
        </p:spPr>
        <p:txBody>
          <a:bodyPr>
            <a:noAutofit/>
          </a:bodyPr>
          <a:lstStyle/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Platform Independent &amp; Language Independent.</a:t>
            </a:r>
          </a:p>
          <a:p>
            <a:pPr algn="just"/>
            <a:r>
              <a:rPr lang="en-US" sz="2400" dirty="0"/>
              <a:t>XML is used for transport and storage of the data.</a:t>
            </a:r>
          </a:p>
          <a:p>
            <a:pPr algn="just"/>
            <a:r>
              <a:rPr lang="en-US" sz="2400" dirty="0" smtClean="0"/>
              <a:t>XML contains only data &amp; does not contains any formatting information.</a:t>
            </a:r>
          </a:p>
          <a:p>
            <a:pPr algn="just"/>
            <a:r>
              <a:rPr lang="en-US" sz="2400" dirty="0" smtClean="0"/>
              <a:t>XML separates data from HTML.</a:t>
            </a:r>
          </a:p>
          <a:p>
            <a:pPr algn="just"/>
            <a:r>
              <a:rPr lang="en-US" sz="2400" dirty="0" smtClean="0"/>
              <a:t>XML allow user to build his own tags based on his web requirement.  </a:t>
            </a:r>
          </a:p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dirty="0" smtClean="0"/>
              <a:t>Like: Mathematical formulas, chemical structure and so on…..</a:t>
            </a:r>
          </a:p>
        </p:txBody>
      </p:sp>
    </p:spTree>
    <p:extLst>
      <p:ext uri="{BB962C8B-B14F-4D97-AF65-F5344CB8AC3E}">
        <p14:creationId xmlns:p14="http://schemas.microsoft.com/office/powerpoint/2010/main" xmlns="" val="31653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95275"/>
            <a:ext cx="117030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2264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Example_3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3863" y="1709639"/>
            <a:ext cx="334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126" y="699989"/>
            <a:ext cx="5808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0" y="1100099"/>
            <a:ext cx="8153400" cy="1990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53" y="2109749"/>
            <a:ext cx="8277225" cy="47482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7" y="3591567"/>
            <a:ext cx="3326699" cy="24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86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0800" y="159176"/>
            <a:ext cx="692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Example_4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50485" y="1735039"/>
            <a:ext cx="334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53474" y="498377"/>
            <a:ext cx="5808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466"/>
            <a:ext cx="9191625" cy="2876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135149"/>
            <a:ext cx="8420100" cy="48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67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0800" y="159176"/>
            <a:ext cx="692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Example_4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4950" y="2549269"/>
            <a:ext cx="280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53474" y="498377"/>
            <a:ext cx="5808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898487"/>
            <a:ext cx="9153525" cy="2571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2949379"/>
            <a:ext cx="7588250" cy="37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70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0800" y="159176"/>
            <a:ext cx="692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XML Schema – Example_4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3025" y="1287855"/>
            <a:ext cx="280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stu.xsd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53474" y="498377"/>
            <a:ext cx="5808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000" dirty="0" smtClean="0">
                <a:solidFill>
                  <a:srgbClr val="FFFF00"/>
                </a:solidFill>
              </a:rPr>
              <a:t>File Name = Student.xml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939566"/>
            <a:ext cx="6049868" cy="2121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1911124"/>
            <a:ext cx="8331200" cy="49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224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357" y="2003168"/>
            <a:ext cx="10143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Math ML </a:t>
            </a:r>
          </a:p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&amp; </a:t>
            </a:r>
          </a:p>
          <a:p>
            <a:pPr algn="ctr" defTabSz="457200"/>
            <a:r>
              <a:rPr lang="en-IN" sz="3600" dirty="0" smtClean="0">
                <a:solidFill>
                  <a:srgbClr val="FFFF00"/>
                </a:solidFill>
              </a:rPr>
              <a:t>Other Mark-up Languages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02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Math ML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/>
              <a:t>MathML</a:t>
            </a:r>
            <a:r>
              <a:rPr lang="en-US" sz="2400" dirty="0" smtClean="0"/>
              <a:t> stands for Mathematical Markup Languages.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W3C developed for describing mathematical notations and expressions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/>
              <a:t>MathML</a:t>
            </a:r>
            <a:r>
              <a:rPr lang="en-US" sz="2400" dirty="0"/>
              <a:t> markup describes mathematical expressions for display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 smtClean="0"/>
              <a:t>MathML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dirty="0" smtClean="0"/>
              <a:t>divided into </a:t>
            </a:r>
            <a:r>
              <a:rPr lang="en-US" sz="2400" dirty="0"/>
              <a:t>two types of </a:t>
            </a:r>
            <a:r>
              <a:rPr lang="en-US" sz="2400" dirty="0" smtClean="0"/>
              <a:t>markup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1) Content Markup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		2) Presentation Markup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en-US" sz="2400" b="1" u="sng" dirty="0" smtClean="0">
                <a:solidFill>
                  <a:schemeClr val="tx2">
                    <a:lumMod val="75000"/>
                  </a:schemeClr>
                </a:solidFill>
              </a:rPr>
              <a:t>Content Markup</a:t>
            </a:r>
            <a:r>
              <a:rPr lang="en-US" sz="2400" b="1" dirty="0" smtClean="0"/>
              <a:t>:- </a:t>
            </a:r>
            <a:r>
              <a:rPr lang="en-US" sz="2400" dirty="0"/>
              <a:t>Content </a:t>
            </a:r>
            <a:r>
              <a:rPr lang="en-US" sz="2400" dirty="0" err="1"/>
              <a:t>MathML</a:t>
            </a:r>
            <a:r>
              <a:rPr lang="en-US" sz="2400" dirty="0"/>
              <a:t> allows </a:t>
            </a:r>
            <a:r>
              <a:rPr lang="en-US" sz="2400" dirty="0" smtClean="0"/>
              <a:t>programmers to </a:t>
            </a:r>
            <a:r>
              <a:rPr lang="en-US" sz="2400" dirty="0"/>
              <a:t>write mathematical notation specific to different areas of </a:t>
            </a:r>
            <a:r>
              <a:rPr lang="en-US" sz="2400" dirty="0" smtClean="0"/>
              <a:t>mathematics.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	Ex:- &amp;minus, &amp;delta,…..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 smtClean="0"/>
              <a:t>2) </a:t>
            </a:r>
            <a:r>
              <a:rPr lang="en-US" sz="2400" b="1" u="sng" dirty="0" err="1" smtClean="0">
                <a:solidFill>
                  <a:schemeClr val="tx2">
                    <a:lumMod val="75000"/>
                  </a:schemeClr>
                </a:solidFill>
              </a:rPr>
              <a:t>Presentatin</a:t>
            </a:r>
            <a:r>
              <a:rPr lang="en-US" sz="2400" b="1" u="sng" dirty="0" smtClean="0">
                <a:solidFill>
                  <a:schemeClr val="tx2">
                    <a:lumMod val="75000"/>
                  </a:schemeClr>
                </a:solidFill>
              </a:rPr>
              <a:t> Markup</a:t>
            </a:r>
            <a:r>
              <a:rPr lang="en-US" sz="2400" dirty="0" smtClean="0"/>
              <a:t>:- </a:t>
            </a:r>
            <a:r>
              <a:rPr lang="en-US" sz="2400" dirty="0"/>
              <a:t>Presentation </a:t>
            </a:r>
            <a:r>
              <a:rPr lang="en-US" sz="2400" dirty="0" err="1"/>
              <a:t>MathML</a:t>
            </a:r>
            <a:r>
              <a:rPr lang="en-US" sz="2400" dirty="0"/>
              <a:t> is directed toward formatting and </a:t>
            </a:r>
            <a:r>
              <a:rPr lang="en-US" sz="2400" dirty="0" smtClean="0"/>
              <a:t>displaying mathematical </a:t>
            </a:r>
            <a:r>
              <a:rPr lang="en-US" sz="2400" dirty="0"/>
              <a:t>notation</a:t>
            </a:r>
            <a:r>
              <a:rPr lang="en-US" sz="2400" dirty="0" smtClean="0"/>
              <a:t>.</a:t>
            </a:r>
          </a:p>
          <a:p>
            <a:pPr marL="0" indent="0" algn="just">
              <a:buNone/>
            </a:pPr>
            <a:r>
              <a:rPr lang="en-US" sz="2400" dirty="0"/>
              <a:t>			Ex:- </a:t>
            </a:r>
            <a:r>
              <a:rPr lang="en-US" sz="2400" dirty="0" err="1" smtClean="0"/>
              <a:t>mrow</a:t>
            </a:r>
            <a:r>
              <a:rPr lang="en-US" sz="2400" dirty="0" smtClean="0"/>
              <a:t>, </a:t>
            </a:r>
            <a:r>
              <a:rPr lang="en-US" sz="2400" dirty="0" err="1" smtClean="0"/>
              <a:t>msup</a:t>
            </a:r>
            <a:r>
              <a:rPr lang="en-US" sz="2400" dirty="0" smtClean="0"/>
              <a:t>, </a:t>
            </a:r>
            <a:r>
              <a:rPr lang="en-US" sz="2400" dirty="0" err="1" smtClean="0"/>
              <a:t>mo</a:t>
            </a:r>
            <a:r>
              <a:rPr lang="en-US" sz="2400" dirty="0" smtClean="0"/>
              <a:t>, mi, ….</a:t>
            </a: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2920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Math ML</a:t>
            </a:r>
            <a:endParaRPr lang="en-US" sz="3600" dirty="0">
              <a:solidFill>
                <a:srgbClr val="FFFF00"/>
              </a:solidFill>
            </a:endParaRPr>
          </a:p>
          <a:p>
            <a:pPr marL="0" lvl="3" defTabSz="457200"/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smtClean="0">
                <a:solidFill>
                  <a:srgbClr val="FFFF00"/>
                </a:solidFill>
              </a:rPr>
              <a:t>www.javatpoint.com/mathml-tutorial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68778660"/>
              </p:ext>
            </p:extLst>
          </p:nvPr>
        </p:nvGraphicFramePr>
        <p:xfrm>
          <a:off x="307657" y="1174835"/>
          <a:ext cx="11677514" cy="54327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4899"/>
                <a:gridCol w="2055340"/>
                <a:gridCol w="9157275"/>
              </a:tblGrid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&lt;mrow&gt;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group any number of sub expressions horizontally.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&lt;mi&gt;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specify an identifier (Operands).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&lt;</a:t>
                      </a:r>
                      <a:r>
                        <a:rPr lang="en-US" sz="1600" u="none" strike="noStrike" dirty="0" err="1">
                          <a:effectLst/>
                        </a:rPr>
                        <a:t>mo</a:t>
                      </a:r>
                      <a:r>
                        <a:rPr lang="en-US" sz="1600" u="none" strike="noStrike" dirty="0">
                          <a:effectLst/>
                        </a:rPr>
                        <a:t>&gt;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specify an operator.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&lt;mn&gt;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specify a numeric literal.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&lt;</a:t>
                      </a:r>
                      <a:r>
                        <a:rPr lang="en-US" sz="1600" u="none" strike="noStrike" dirty="0" err="1">
                          <a:effectLst/>
                        </a:rPr>
                        <a:t>ms</a:t>
                      </a:r>
                      <a:r>
                        <a:rPr lang="en-US" sz="1600" u="none" strike="noStrike" dirty="0">
                          <a:effectLst/>
                        </a:rPr>
                        <a:t>&gt;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used to specify a string literal.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156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&lt;math&gt;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It is the top-level element in MathML . Every valid MathML instance must be wrapped in &lt;math&gt; tags.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&lt;</a:t>
                      </a:r>
                      <a:r>
                        <a:rPr lang="en-US" sz="1600" u="none" strike="noStrike" dirty="0" err="1">
                          <a:effectLst/>
                        </a:rPr>
                        <a:t>msqrt</a:t>
                      </a:r>
                      <a:r>
                        <a:rPr lang="en-US" sz="1600" u="none" strike="noStrike" dirty="0">
                          <a:effectLst/>
                        </a:rPr>
                        <a:t>&gt;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The MathML &lt;msqrt&gt; element is used to display square roots.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93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&lt;msub&gt;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The </a:t>
                      </a:r>
                      <a:r>
                        <a:rPr lang="en-US" sz="1600" u="none" strike="noStrike" dirty="0" err="1">
                          <a:effectLst/>
                        </a:rPr>
                        <a:t>MathML</a:t>
                      </a:r>
                      <a:r>
                        <a:rPr lang="en-US" sz="1600" u="none" strike="noStrike" dirty="0">
                          <a:effectLst/>
                        </a:rPr>
                        <a:t> &lt;</a:t>
                      </a:r>
                      <a:r>
                        <a:rPr lang="en-US" sz="1600" u="none" strike="noStrike" dirty="0" err="1">
                          <a:effectLst/>
                        </a:rPr>
                        <a:t>msub</a:t>
                      </a:r>
                      <a:r>
                        <a:rPr lang="en-US" sz="1600" u="none" strike="noStrike" dirty="0">
                          <a:effectLst/>
                        </a:rPr>
                        <a:t>&gt; element is used to attach a subscript to an expression. It uses the following syntax: &lt;</a:t>
                      </a:r>
                      <a:r>
                        <a:rPr lang="en-US" sz="1600" u="none" strike="noStrike" dirty="0" err="1">
                          <a:effectLst/>
                        </a:rPr>
                        <a:t>msub</a:t>
                      </a:r>
                      <a:r>
                        <a:rPr lang="en-US" sz="1600" u="none" strike="noStrike" dirty="0">
                          <a:effectLst/>
                        </a:rPr>
                        <a:t>&gt; base subscript &lt;/</a:t>
                      </a:r>
                      <a:r>
                        <a:rPr lang="en-US" sz="1600" u="none" strike="noStrike" dirty="0" err="1">
                          <a:effectLst/>
                        </a:rPr>
                        <a:t>msub</a:t>
                      </a:r>
                      <a:r>
                        <a:rPr lang="en-US" sz="1600" u="none" strike="noStrike" dirty="0">
                          <a:effectLst/>
                        </a:rPr>
                        <a:t>&gt;.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93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&lt;msup&gt;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The </a:t>
                      </a:r>
                      <a:r>
                        <a:rPr lang="en-US" sz="1600" u="none" strike="noStrike" dirty="0" err="1">
                          <a:effectLst/>
                        </a:rPr>
                        <a:t>MathML</a:t>
                      </a:r>
                      <a:r>
                        <a:rPr lang="en-US" sz="1600" u="none" strike="noStrike" dirty="0">
                          <a:effectLst/>
                        </a:rPr>
                        <a:t> &lt;</a:t>
                      </a:r>
                      <a:r>
                        <a:rPr lang="en-US" sz="1600" u="none" strike="noStrike" dirty="0" err="1">
                          <a:effectLst/>
                        </a:rPr>
                        <a:t>msup</a:t>
                      </a:r>
                      <a:r>
                        <a:rPr lang="en-US" sz="1600" u="none" strike="noStrike" dirty="0">
                          <a:effectLst/>
                        </a:rPr>
                        <a:t>&gt; element is used to attach a superscript to an expression. It uses the following syntax: </a:t>
                      </a:r>
                      <a:r>
                        <a:rPr lang="en-US" sz="1600" u="none" strike="noStrike" dirty="0" err="1">
                          <a:effectLst/>
                        </a:rPr>
                        <a:t>msup</a:t>
                      </a:r>
                      <a:r>
                        <a:rPr lang="en-US" sz="1600" u="none" strike="noStrike" dirty="0">
                          <a:effectLst/>
                        </a:rPr>
                        <a:t> base superscript &lt;/</a:t>
                      </a:r>
                      <a:r>
                        <a:rPr lang="en-US" sz="1600" u="none" strike="noStrike" dirty="0" err="1">
                          <a:effectLst/>
                        </a:rPr>
                        <a:t>msup</a:t>
                      </a:r>
                      <a:r>
                        <a:rPr lang="en-US" sz="1600" u="none" strike="noStrike" dirty="0">
                          <a:effectLst/>
                        </a:rPr>
                        <a:t>&gt;.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&lt;mfrac&gt;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Used to display fractions.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936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&lt;mtable&gt;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Used to create tables or matrices. Inside a </a:t>
                      </a:r>
                      <a:r>
                        <a:rPr lang="en-US" sz="1600" u="none" strike="noStrike" dirty="0" err="1">
                          <a:effectLst/>
                        </a:rPr>
                        <a:t>mtable</a:t>
                      </a:r>
                      <a:r>
                        <a:rPr lang="en-US" sz="1600" u="none" strike="noStrike" dirty="0">
                          <a:effectLst/>
                        </a:rPr>
                        <a:t> only </a:t>
                      </a:r>
                      <a:r>
                        <a:rPr lang="en-US" sz="1600" u="sng" strike="noStrike" dirty="0" err="1">
                          <a:effectLst/>
                        </a:rPr>
                        <a:t>mtr</a:t>
                      </a:r>
                      <a:r>
                        <a:rPr lang="en-US" sz="1600" u="sng" strike="noStrike" dirty="0">
                          <a:effectLst/>
                        </a:rPr>
                        <a:t> and </a:t>
                      </a:r>
                      <a:r>
                        <a:rPr lang="en-US" sz="1600" u="sng" strike="noStrike" dirty="0" err="1">
                          <a:effectLst/>
                        </a:rPr>
                        <a:t>mtd</a:t>
                      </a:r>
                      <a:r>
                        <a:rPr lang="en-US" sz="1600" u="none" strike="noStrike" dirty="0">
                          <a:effectLst/>
                        </a:rPr>
                        <a:t> elements may appear. These elements are similar to table, </a:t>
                      </a:r>
                      <a:r>
                        <a:rPr lang="en-US" sz="1600" u="none" strike="noStrike" dirty="0" err="1">
                          <a:effectLst/>
                        </a:rPr>
                        <a:t>tr</a:t>
                      </a:r>
                      <a:r>
                        <a:rPr lang="en-US" sz="1600" u="none" strike="noStrike" dirty="0">
                          <a:effectLst/>
                        </a:rPr>
                        <a:t> and td elements of HTML.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&amp;int;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Integral entities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&amp;minus;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Minus entities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&amp;delta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display lowercase </a:t>
                      </a:r>
                      <a:r>
                        <a:rPr lang="en-US" sz="1600" u="none" strike="noStrike" dirty="0" smtClean="0">
                          <a:effectLst/>
                        </a:rPr>
                        <a:t>Delta </a:t>
                      </a:r>
                      <a:r>
                        <a:rPr lang="en-US" sz="1600" u="none" strike="noStrike" dirty="0">
                          <a:effectLst/>
                        </a:rPr>
                        <a:t>symbol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&amp;InvisibleTimes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Multiple Operator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3529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err="1" smtClean="0">
                <a:solidFill>
                  <a:srgbClr val="FFFF00"/>
                </a:solidFill>
              </a:rPr>
              <a:t>MathML</a:t>
            </a:r>
            <a:r>
              <a:rPr lang="en-US" sz="3600" dirty="0" smtClean="0">
                <a:solidFill>
                  <a:srgbClr val="FFFF00"/>
                </a:solidFill>
              </a:rPr>
              <a:t>  Example -1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95" y="936171"/>
            <a:ext cx="7159073" cy="5780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33" y="2579914"/>
            <a:ext cx="5195352" cy="30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18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Example 2  - Square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" y="1006928"/>
            <a:ext cx="7545194" cy="5393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124964"/>
            <a:ext cx="4857249" cy="32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37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4" y="159176"/>
            <a:ext cx="527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00"/>
                </a:solidFill>
              </a:rPr>
              <a:t>Simple XML Program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" y="724668"/>
            <a:ext cx="5733914" cy="5950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30" y="0"/>
            <a:ext cx="4474478" cy="3897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272" y="2520723"/>
            <a:ext cx="3429000" cy="39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79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1839" y="159176"/>
            <a:ext cx="5317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Example 3  - Matrix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" y="159176"/>
            <a:ext cx="6448425" cy="6638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84" y="1208314"/>
            <a:ext cx="644434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99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857" y="159176"/>
            <a:ext cx="1061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Example 4  - Algebra Equations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0" y="768123"/>
            <a:ext cx="7477125" cy="5861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62" y="2193470"/>
            <a:ext cx="4763181" cy="2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03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1" y="159176"/>
            <a:ext cx="1034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Example 5  - Calculus Equations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4733"/>
            <a:ext cx="8469086" cy="6006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430" y="3248784"/>
            <a:ext cx="49434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11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various Markup Languages derived from XML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636" y="805507"/>
            <a:ext cx="7791450" cy="581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57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357" y="2003168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IN" sz="4800" dirty="0" smtClean="0">
                <a:solidFill>
                  <a:srgbClr val="FFFF00"/>
                </a:solidFill>
              </a:rPr>
              <a:t>XSL &amp; XSLT</a:t>
            </a:r>
            <a:endParaRPr lang="en-IN" sz="48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96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2400" dirty="0" smtClean="0"/>
          </a:p>
          <a:p>
            <a:pPr algn="just"/>
            <a:r>
              <a:rPr lang="en-US" sz="2400" dirty="0" smtClean="0"/>
              <a:t>XSL stands for “</a:t>
            </a:r>
            <a:r>
              <a:rPr lang="en-US" sz="2400" dirty="0" err="1"/>
              <a:t>E</a:t>
            </a:r>
            <a:r>
              <a:rPr lang="en-US" sz="2400" u="sng" dirty="0" err="1" smtClean="0"/>
              <a:t>X</a:t>
            </a:r>
            <a:r>
              <a:rPr lang="en-US" sz="2400" dirty="0" err="1" smtClean="0"/>
              <a:t>tensible</a:t>
            </a:r>
            <a:r>
              <a:rPr lang="en-US" sz="2400" dirty="0" smtClean="0"/>
              <a:t> </a:t>
            </a:r>
            <a:r>
              <a:rPr lang="en-US" sz="2400" u="sng" dirty="0" err="1" smtClean="0"/>
              <a:t>S</a:t>
            </a:r>
            <a:r>
              <a:rPr lang="en-US" sz="2400" dirty="0" err="1" smtClean="0"/>
              <a:t>tylesheet</a:t>
            </a:r>
            <a:r>
              <a:rPr lang="en-US" sz="2400" u="sng" dirty="0" smtClean="0"/>
              <a:t> L</a:t>
            </a:r>
            <a:r>
              <a:rPr lang="en-US" sz="2400" dirty="0" smtClean="0"/>
              <a:t>anguage”.</a:t>
            </a:r>
          </a:p>
          <a:p>
            <a:pPr algn="just"/>
            <a:r>
              <a:rPr lang="en-US" sz="2400" dirty="0" smtClean="0"/>
              <a:t>It is Style sheet language for XML document.</a:t>
            </a:r>
          </a:p>
          <a:p>
            <a:pPr algn="just"/>
            <a:r>
              <a:rPr lang="en-US" sz="2400" dirty="0" smtClean="0"/>
              <a:t>XML </a:t>
            </a:r>
            <a:r>
              <a:rPr lang="en-US" sz="2400" dirty="0" err="1" smtClean="0"/>
              <a:t>doesnot</a:t>
            </a:r>
            <a:r>
              <a:rPr lang="en-US" sz="2400" dirty="0" smtClean="0"/>
              <a:t> use predefined tags.</a:t>
            </a:r>
          </a:p>
          <a:p>
            <a:pPr algn="just"/>
            <a:r>
              <a:rPr lang="en-US" sz="2400" dirty="0" smtClean="0"/>
              <a:t>CSS used for Style sheets for HTML.</a:t>
            </a:r>
          </a:p>
          <a:p>
            <a:pPr algn="just"/>
            <a:r>
              <a:rPr lang="en-US" sz="2400" dirty="0" smtClean="0"/>
              <a:t>XSL </a:t>
            </a:r>
            <a:r>
              <a:rPr lang="en-US" sz="2400" dirty="0"/>
              <a:t>used for Style sheets for </a:t>
            </a:r>
            <a:r>
              <a:rPr lang="en-US" sz="2400" dirty="0" smtClean="0"/>
              <a:t>XML.</a:t>
            </a:r>
          </a:p>
          <a:p>
            <a:pPr algn="just"/>
            <a:r>
              <a:rPr lang="en-US" sz="2400" dirty="0" smtClean="0"/>
              <a:t>In </a:t>
            </a:r>
            <a:r>
              <a:rPr lang="en-US" sz="2400" dirty="0"/>
              <a:t>case of XML documents, tags are not predefined. In order to understand and style an XML document, World Wide Web Consortium (W3C) developed XSL which can act as XML based </a:t>
            </a:r>
            <a:r>
              <a:rPr lang="en-US" sz="2400" dirty="0" err="1"/>
              <a:t>Stylesheet</a:t>
            </a:r>
            <a:r>
              <a:rPr lang="en-US" sz="2400" dirty="0"/>
              <a:t> Language.</a:t>
            </a:r>
            <a:endParaRPr lang="en-US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753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and XSLT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/>
              <a:t>XSL consists of Three Technologies:-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1) </a:t>
            </a:r>
            <a:r>
              <a:rPr lang="en-US" sz="2400" b="1" dirty="0"/>
              <a:t>XSL-FO (XSL </a:t>
            </a:r>
            <a:r>
              <a:rPr lang="en-US" sz="2400" b="1" dirty="0" smtClean="0"/>
              <a:t>Formatting Objects)</a:t>
            </a:r>
          </a:p>
          <a:p>
            <a:pPr marL="0" indent="0">
              <a:buNone/>
            </a:pPr>
            <a:r>
              <a:rPr lang="en-US" sz="2400" b="1" dirty="0" smtClean="0"/>
              <a:t>	2) </a:t>
            </a:r>
            <a:r>
              <a:rPr lang="en-US" sz="2400" b="1" dirty="0" err="1" smtClean="0"/>
              <a:t>XPath</a:t>
            </a:r>
            <a:r>
              <a:rPr lang="en-US" sz="2400" b="1" dirty="0" smtClean="0"/>
              <a:t> </a:t>
            </a:r>
            <a:r>
              <a:rPr lang="en-US" sz="2400" b="1" dirty="0"/>
              <a:t>(XML Path Language) 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3) XSLT </a:t>
            </a:r>
            <a:r>
              <a:rPr lang="en-US" sz="2400" b="1" dirty="0"/>
              <a:t>(XSL </a:t>
            </a:r>
            <a:r>
              <a:rPr lang="en-US" sz="2400" b="1" dirty="0" smtClean="0"/>
              <a:t>Transformations)</a:t>
            </a:r>
          </a:p>
          <a:p>
            <a:pPr marL="0" indent="0">
              <a:buNone/>
            </a:pPr>
            <a:endParaRPr lang="en-US" sz="2400" b="1" dirty="0" smtClean="0"/>
          </a:p>
          <a:p>
            <a:r>
              <a:rPr lang="en-US" sz="2400" b="1" dirty="0"/>
              <a:t>XSLT</a:t>
            </a:r>
            <a:r>
              <a:rPr lang="en-US" sz="2400" dirty="0"/>
              <a:t> − used to transform XML document into various other types of document.</a:t>
            </a:r>
          </a:p>
          <a:p>
            <a:r>
              <a:rPr lang="en-US" sz="2400" b="1" dirty="0" err="1"/>
              <a:t>XPath</a:t>
            </a:r>
            <a:r>
              <a:rPr lang="en-US" sz="2400" dirty="0"/>
              <a:t> − used to navigate XML document.</a:t>
            </a:r>
          </a:p>
          <a:p>
            <a:r>
              <a:rPr lang="en-US" sz="2400" b="1" dirty="0"/>
              <a:t>XSL-FO</a:t>
            </a:r>
            <a:r>
              <a:rPr lang="en-US" sz="2400" dirty="0"/>
              <a:t> − used to format XML document.</a:t>
            </a:r>
          </a:p>
        </p:txBody>
      </p:sp>
    </p:spTree>
    <p:extLst>
      <p:ext uri="{BB962C8B-B14F-4D97-AF65-F5344CB8AC3E}">
        <p14:creationId xmlns:p14="http://schemas.microsoft.com/office/powerpoint/2010/main" xmlns="" val="262806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XSLT </a:t>
            </a:r>
            <a:r>
              <a:rPr lang="en-US" sz="2400" dirty="0"/>
              <a:t>is a language for Transforming XML </a:t>
            </a:r>
            <a:r>
              <a:rPr lang="en-US" sz="2400" dirty="0" smtClean="0"/>
              <a:t>document into </a:t>
            </a:r>
            <a:r>
              <a:rPr lang="en-US" sz="2400" dirty="0"/>
              <a:t>other </a:t>
            </a:r>
            <a:r>
              <a:rPr lang="en-US" sz="2400" dirty="0" smtClean="0"/>
              <a:t>documents. </a:t>
            </a:r>
          </a:p>
          <a:p>
            <a:pPr algn="just"/>
            <a:r>
              <a:rPr lang="en-US" sz="2400" dirty="0" smtClean="0"/>
              <a:t>With XSLT you can add/remove elements and attributes to or from the file.</a:t>
            </a:r>
          </a:p>
          <a:p>
            <a:pPr algn="just"/>
            <a:r>
              <a:rPr lang="en-US" sz="2400" dirty="0" smtClean="0"/>
              <a:t>You can also rearrange and sort elements.</a:t>
            </a:r>
          </a:p>
          <a:p>
            <a:pPr algn="just"/>
            <a:r>
              <a:rPr lang="en-US" sz="2400" dirty="0" smtClean="0"/>
              <a:t>XSLT transforms an XML source tree into an XML result tree.</a:t>
            </a:r>
          </a:p>
          <a:p>
            <a:pPr algn="just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2" y="3074502"/>
            <a:ext cx="4931229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03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Declaration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/>
              <a:t>The root element that declares the document to be an XSL </a:t>
            </a:r>
            <a:r>
              <a:rPr lang="en-US" sz="2400" dirty="0" err="1" smtClean="0"/>
              <a:t>stylesheet</a:t>
            </a:r>
            <a:r>
              <a:rPr lang="en-US" sz="2400" dirty="0" smtClean="0"/>
              <a:t> is </a:t>
            </a:r>
          </a:p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dirty="0" smtClean="0"/>
              <a:t>	&lt;</a:t>
            </a:r>
            <a:r>
              <a:rPr lang="en-US" sz="2400" dirty="0" err="1" smtClean="0"/>
              <a:t>xsl:stylesheet</a:t>
            </a:r>
            <a:r>
              <a:rPr lang="en-US" sz="2400" dirty="0" smtClean="0"/>
              <a:t>&gt;      (or) 	&lt;</a:t>
            </a:r>
            <a:r>
              <a:rPr lang="en-US" sz="2400" dirty="0" err="1" smtClean="0"/>
              <a:t>xsl:transform</a:t>
            </a:r>
            <a:r>
              <a:rPr lang="en-US" sz="2400" dirty="0" smtClean="0"/>
              <a:t>&gt;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01" y="3011243"/>
            <a:ext cx="8647483" cy="10600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681" y="2255410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XML  file  syntax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11155" y="4258102"/>
            <a:ext cx="4474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XSL   file  syntax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67" y="4928408"/>
            <a:ext cx="6450004" cy="17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47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3" y="926646"/>
            <a:ext cx="9762310" cy="57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223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00"/>
                </a:solidFill>
              </a:rPr>
              <a:t>XML Program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782941" cy="582389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XML program written in simple text editor.</a:t>
            </a:r>
          </a:p>
          <a:p>
            <a:pPr algn="just"/>
            <a:r>
              <a:rPr lang="en-US" sz="2400" dirty="0" smtClean="0"/>
              <a:t>Program can store with extension of  ‘</a:t>
            </a:r>
            <a:r>
              <a:rPr lang="en-US" sz="2400" b="1" u="sng" dirty="0" smtClean="0"/>
              <a:t>.xml</a:t>
            </a:r>
            <a:r>
              <a:rPr lang="en-US" sz="2400" dirty="0" smtClean="0"/>
              <a:t>’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XML document contains 2 parts</a:t>
            </a:r>
          </a:p>
          <a:p>
            <a:pPr marL="1885950" lvl="3" indent="-514350" algn="just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XML declaration (Prolog)</a:t>
            </a:r>
          </a:p>
          <a:p>
            <a:pPr marL="1885950" lvl="3" indent="-514350" algn="just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xmlns="" val="32201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0277793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every </a:t>
                      </a:r>
                      <a:r>
                        <a:rPr lang="en-US" sz="1800" u="none" strike="noStrike" dirty="0" err="1">
                          <a:effectLst/>
                        </a:rPr>
                        <a:t>nde</a:t>
                      </a:r>
                      <a:r>
                        <a:rPr lang="en-US" sz="1800" u="none" strike="noStrike" dirty="0">
                          <a:effectLst/>
                        </a:rPr>
                        <a:t> selected by the </a:t>
                      </a:r>
                      <a:r>
                        <a:rPr lang="en-US" sz="1800" u="none" strike="noStrike" dirty="0" err="1">
                          <a:effectLst/>
                        </a:rPr>
                        <a:t>Xpath</a:t>
                      </a:r>
                      <a:r>
                        <a:rPr lang="en-US" sz="1800" u="none" strike="noStrike" dirty="0">
                          <a:effectLst/>
                        </a:rPr>
                        <a:t> specified by the select attribute.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33677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-1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" y="914400"/>
            <a:ext cx="8017329" cy="5825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1167" y="1917953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Student XML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37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-1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65728"/>
            <a:ext cx="8447314" cy="6192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2796" y="1613153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</a:t>
            </a:r>
            <a:r>
              <a:rPr lang="en-US" sz="3200" dirty="0" err="1" smtClean="0">
                <a:solidFill>
                  <a:srgbClr val="FFFF00"/>
                </a:solidFill>
              </a:rPr>
              <a:t>valueof</a:t>
            </a:r>
            <a:r>
              <a:rPr lang="en-US" sz="3200" dirty="0" smtClean="0">
                <a:solidFill>
                  <a:srgbClr val="FFFF00"/>
                </a:solidFill>
              </a:rPr>
              <a:t>   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82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63926382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every </a:t>
                      </a:r>
                      <a:r>
                        <a:rPr lang="en-US" sz="1800" u="none" strike="noStrike" dirty="0" err="1">
                          <a:effectLst/>
                        </a:rPr>
                        <a:t>nde</a:t>
                      </a:r>
                      <a:r>
                        <a:rPr lang="en-US" sz="1800" u="none" strike="noStrike" dirty="0">
                          <a:effectLst/>
                        </a:rPr>
                        <a:t> selected by the </a:t>
                      </a:r>
                      <a:r>
                        <a:rPr lang="en-US" sz="1800" u="none" strike="noStrike" dirty="0" err="1">
                          <a:effectLst/>
                        </a:rPr>
                        <a:t>Xpath</a:t>
                      </a:r>
                      <a:r>
                        <a:rPr lang="en-US" sz="1800" u="none" strike="noStrike" dirty="0">
                          <a:effectLst/>
                        </a:rPr>
                        <a:t> specified by the select attribute.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41666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-2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" y="914400"/>
            <a:ext cx="8017329" cy="5825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3053" y="1896182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Student XML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2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-2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5" y="576943"/>
            <a:ext cx="10029825" cy="6119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37110" y="1667581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</a:t>
            </a:r>
            <a:r>
              <a:rPr lang="en-US" sz="3200" dirty="0" err="1" smtClean="0">
                <a:solidFill>
                  <a:srgbClr val="FFFF00"/>
                </a:solidFill>
              </a:rPr>
              <a:t>foreach</a:t>
            </a:r>
            <a:r>
              <a:rPr lang="en-US" sz="3200" dirty="0" smtClean="0">
                <a:solidFill>
                  <a:srgbClr val="FFFF00"/>
                </a:solidFill>
              </a:rPr>
              <a:t> 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27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77848657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Applies a template to every nde selected by the Xpath specified by the select attribute.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8780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-3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6" y="687181"/>
            <a:ext cx="8064139" cy="6170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37110" y="1667581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Stu-sort   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05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65357246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Applies a template to every nde selected by the Xpath specified by the select attribute.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10933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-4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0" y="639672"/>
            <a:ext cx="8035246" cy="6104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7110" y="1667581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Stu-if   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29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1. XML declaration (Prolog)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XML document should start with a xml declaration. It is not mandatory. 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smtClean="0"/>
              <a:t>			</a:t>
            </a:r>
          </a:p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en-US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UTF  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 Unicode Transformation Format</a:t>
            </a:r>
            <a:endParaRPr lang="en-US" sz="24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2400" dirty="0" smtClean="0"/>
              <a:t>XML </a:t>
            </a:r>
            <a:r>
              <a:rPr lang="en-US" sz="2400" dirty="0"/>
              <a:t>declaration </a:t>
            </a:r>
            <a:r>
              <a:rPr lang="en-US" sz="2400" dirty="0" smtClean="0"/>
              <a:t>must </a:t>
            </a:r>
            <a:r>
              <a:rPr lang="en-US" sz="2400" dirty="0"/>
              <a:t>be placed as the first line in the XML document.</a:t>
            </a:r>
          </a:p>
          <a:p>
            <a:r>
              <a:rPr lang="en-US" sz="2400" dirty="0"/>
              <a:t>If the XML declaration is included, it must contain version number attribute.</a:t>
            </a:r>
          </a:p>
          <a:p>
            <a:r>
              <a:rPr lang="en-US" sz="2400" dirty="0" smtClean="0"/>
              <a:t>Parameter </a:t>
            </a:r>
            <a:r>
              <a:rPr lang="en-US" sz="2400" dirty="0"/>
              <a:t>names and values are case-sensitive</a:t>
            </a:r>
            <a:r>
              <a:rPr lang="en-US" sz="2400" dirty="0" smtClean="0"/>
              <a:t>. names </a:t>
            </a:r>
            <a:r>
              <a:rPr lang="en-US" sz="2400" dirty="0"/>
              <a:t>are always in lower case.</a:t>
            </a:r>
          </a:p>
          <a:p>
            <a:r>
              <a:rPr lang="en-US" sz="2400" dirty="0" smtClean="0"/>
              <a:t>The parameter order </a:t>
            </a:r>
            <a:r>
              <a:rPr lang="en-US" sz="2400" dirty="0"/>
              <a:t>is: </a:t>
            </a:r>
            <a:r>
              <a:rPr lang="en-US" sz="2400" i="1" dirty="0"/>
              <a:t>version, encoding and standalone.</a:t>
            </a:r>
            <a:endParaRPr lang="en-US" sz="2400" dirty="0"/>
          </a:p>
          <a:p>
            <a:r>
              <a:rPr lang="en-US" sz="2400" dirty="0"/>
              <a:t>Either single or double quotes may be used.</a:t>
            </a:r>
          </a:p>
          <a:p>
            <a:r>
              <a:rPr lang="en-US" sz="2400" dirty="0"/>
              <a:t>The XML declaration has no closing tag i.e. </a:t>
            </a:r>
            <a:r>
              <a:rPr lang="en-US" sz="2400" b="1" dirty="0"/>
              <a:t>&lt;/?xml&gt;</a:t>
            </a:r>
            <a:endParaRPr lang="en-US" sz="2400" dirty="0"/>
          </a:p>
          <a:p>
            <a:pPr marL="457200" lvl="1" indent="0" algn="just">
              <a:buNone/>
            </a:pPr>
            <a:endParaRPr lang="en-US" sz="2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34" y="1458686"/>
            <a:ext cx="93249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72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XSLT  Elements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40262725"/>
              </p:ext>
            </p:extLst>
          </p:nvPr>
        </p:nvGraphicFramePr>
        <p:xfrm>
          <a:off x="566057" y="2111831"/>
          <a:ext cx="9612086" cy="43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0315"/>
                <a:gridCol w="7641771"/>
              </a:tblGrid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Template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Contains rules to apply when specified node is matched.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Value-of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Select the vale of an ML element and adds it to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for-each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Applies a template to every nde selected by the Xpath specified by the select attribute.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sort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sort the output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033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apply-templates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applies a template to the current element or </a:t>
                      </a:r>
                      <a:r>
                        <a:rPr lang="en-US" sz="1800" u="none" strike="noStrike" dirty="0" smtClean="0">
                          <a:effectLst/>
                        </a:rPr>
                        <a:t>child </a:t>
                      </a:r>
                      <a:r>
                        <a:rPr lang="en-US" sz="1800" u="none" strike="noStrike" dirty="0">
                          <a:effectLst/>
                        </a:rPr>
                        <a:t>nodes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438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if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87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choose (when, otherwise)</a:t>
                      </a:r>
                      <a:endParaRPr lang="en-US" sz="18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used to put multiple conditional test.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1404" y="1040919"/>
            <a:ext cx="1014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3" indent="-342900" algn="just" defTabSz="457200">
              <a:buFont typeface="Arial" panose="020B0604020202020204" pitchFamily="34" charset="0"/>
              <a:buChar char="•"/>
            </a:pPr>
            <a:r>
              <a:rPr lang="en-US" sz="2400" dirty="0" smtClean="0"/>
              <a:t>There are several predefines XSL elements to perform various operations.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83929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861" y="57865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XSL  Example -5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386"/>
            <a:ext cx="7915275" cy="678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0396" y="1471639"/>
            <a:ext cx="473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200" dirty="0" smtClean="0">
                <a:solidFill>
                  <a:srgbClr val="FFFF00"/>
                </a:solidFill>
              </a:rPr>
              <a:t>Stu-choose   XSL File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03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DOM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DOM stands for “</a:t>
            </a:r>
            <a:r>
              <a:rPr lang="en-US" sz="2400" dirty="0"/>
              <a:t>Document Object Model</a:t>
            </a:r>
            <a:r>
              <a:rPr lang="en-US" sz="2400" dirty="0" smtClean="0"/>
              <a:t>”</a:t>
            </a:r>
          </a:p>
          <a:p>
            <a:pPr algn="just"/>
            <a:r>
              <a:rPr lang="en-US" sz="2400" dirty="0"/>
              <a:t>It defines the logical structure of documents and the way a document is accessed and manipulated</a:t>
            </a:r>
            <a:r>
              <a:rPr lang="en-US" sz="2400" dirty="0" smtClean="0"/>
              <a:t>. </a:t>
            </a:r>
          </a:p>
          <a:p>
            <a:pPr algn="just"/>
            <a:r>
              <a:rPr lang="en-US" sz="2400" dirty="0"/>
              <a:t>The DOM tree has a single </a:t>
            </a:r>
            <a:r>
              <a:rPr lang="en-US" sz="2400" b="1" dirty="0"/>
              <a:t>root node</a:t>
            </a:r>
            <a:r>
              <a:rPr lang="en-US" sz="2400" dirty="0"/>
              <a:t>, which contains all the other nodes in the document.</a:t>
            </a:r>
            <a:endParaRPr lang="en-US" sz="2400" dirty="0" smtClean="0"/>
          </a:p>
          <a:p>
            <a:pPr algn="just"/>
            <a:endParaRPr lang="en-US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314" y="2862943"/>
            <a:ext cx="6451826" cy="38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63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Web Servers</a:t>
            </a:r>
          </a:p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Apache </a:t>
            </a:r>
            <a:r>
              <a:rPr lang="en-US" sz="2800" dirty="0">
                <a:solidFill>
                  <a:srgbClr val="FFFF00"/>
                </a:solidFill>
              </a:rPr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IIS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6658" y="1436914"/>
            <a:ext cx="11597885" cy="519248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web </a:t>
            </a:r>
            <a:r>
              <a:rPr lang="en-US" sz="2400" b="1" dirty="0"/>
              <a:t>server</a:t>
            </a:r>
            <a:r>
              <a:rPr lang="en-US" sz="2400" dirty="0"/>
              <a:t>—that responds </a:t>
            </a:r>
            <a:r>
              <a:rPr lang="en-US" sz="2400" dirty="0" smtClean="0"/>
              <a:t>to client </a:t>
            </a:r>
            <a:r>
              <a:rPr lang="en-US" sz="2400" dirty="0"/>
              <a:t>requests </a:t>
            </a:r>
            <a:r>
              <a:rPr lang="en-US" sz="2400" dirty="0" smtClean="0"/>
              <a:t>by </a:t>
            </a:r>
            <a:r>
              <a:rPr lang="en-US" sz="2400" dirty="0"/>
              <a:t>providing resources such as </a:t>
            </a:r>
            <a:r>
              <a:rPr lang="en-US" sz="2400" dirty="0" smtClean="0"/>
              <a:t>XHTML documents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b="1" u="sng" dirty="0" smtClean="0"/>
              <a:t>For </a:t>
            </a:r>
            <a:r>
              <a:rPr lang="en-US" sz="2400" b="1" u="sng" dirty="0"/>
              <a:t>example, </a:t>
            </a:r>
            <a:r>
              <a:rPr lang="en-US" sz="2400" dirty="0"/>
              <a:t>when users enter a Uniform Resource Locator (URL) address</a:t>
            </a:r>
            <a:r>
              <a:rPr lang="en-US" sz="2400" dirty="0" smtClean="0"/>
              <a:t>, such </a:t>
            </a:r>
            <a:r>
              <a:rPr lang="en-US" sz="2400" dirty="0"/>
              <a:t>as www.deitel.com, into a web browser, they’re requesting a specific document </a:t>
            </a:r>
            <a:r>
              <a:rPr lang="en-US" sz="2400" dirty="0" smtClean="0"/>
              <a:t>from a </a:t>
            </a:r>
            <a:r>
              <a:rPr lang="en-US" sz="2400" dirty="0"/>
              <a:t>web server. The web server maps the URL to a resource on the server (or to a file on </a:t>
            </a:r>
            <a:r>
              <a:rPr lang="en-US" sz="2400" dirty="0" smtClean="0"/>
              <a:t>the server’s </a:t>
            </a:r>
            <a:r>
              <a:rPr lang="en-US" sz="2400" dirty="0"/>
              <a:t>network) and returns the requested resource to the client</a:t>
            </a:r>
            <a:endParaRPr lang="en-US" sz="2400" dirty="0" smtClean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3173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4" y="0"/>
            <a:ext cx="6931943" cy="32983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44" y="3377293"/>
            <a:ext cx="7620669" cy="334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55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Web Servers</a:t>
            </a:r>
          </a:p>
          <a:p>
            <a:pPr marL="0" lvl="3" algn="ctr" defTabSz="457200"/>
            <a:r>
              <a:rPr lang="en-US" sz="2800" dirty="0" smtClean="0">
                <a:solidFill>
                  <a:srgbClr val="FFFF00"/>
                </a:solidFill>
              </a:rPr>
              <a:t>Apache </a:t>
            </a:r>
            <a:r>
              <a:rPr lang="en-US" sz="2800" dirty="0">
                <a:solidFill>
                  <a:srgbClr val="FFFF00"/>
                </a:solidFill>
              </a:rPr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IIS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6029" y="1132113"/>
            <a:ext cx="11815600" cy="56061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u="sng" dirty="0" smtClean="0"/>
              <a:t>Apache</a:t>
            </a:r>
            <a:r>
              <a:rPr lang="en-US" sz="2400" dirty="0" smtClean="0"/>
              <a:t> </a:t>
            </a:r>
            <a:r>
              <a:rPr lang="en-US" sz="2400" dirty="0"/>
              <a:t>is the most widely used web server software. Developed and maintained by Apache Software Foundation, Apache is an open source software available for free. It runs on 67% of all webservers in the world. It is fast, reliable, and secure. It can be highly customized to meet the needs of many different environments by using extensions and </a:t>
            </a:r>
            <a:r>
              <a:rPr lang="en-US" sz="2400" dirty="0" smtClean="0"/>
              <a:t>modules.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u="sng" dirty="0"/>
              <a:t>Internet Information Services server </a:t>
            </a:r>
            <a:r>
              <a:rPr lang="en-US" sz="2400" dirty="0"/>
              <a:t>(IIS server) is a Windows Server-based web application used to deliver website content over the internet to an end user. Internet Information Services is an </a:t>
            </a:r>
            <a:r>
              <a:rPr lang="en-US" sz="2400" dirty="0">
                <a:hlinkClick r:id="rId2"/>
              </a:rPr>
              <a:t>installable server role</a:t>
            </a:r>
            <a:r>
              <a:rPr lang="en-US" sz="2400" dirty="0"/>
              <a:t>, and it is bundled with all </a:t>
            </a:r>
            <a:r>
              <a:rPr lang="en-US" sz="2400" dirty="0">
                <a:hlinkClick r:id="rId3"/>
              </a:rPr>
              <a:t>Microsoft Windows Server products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4100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6" y="2385331"/>
            <a:ext cx="11954556" cy="4113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1. XML declaration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84" y="1164772"/>
            <a:ext cx="9324975" cy="103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535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2. Body Part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400" dirty="0"/>
              <a:t>XML documents must contain </a:t>
            </a:r>
            <a:r>
              <a:rPr lang="en-US" sz="2400" u="sng" dirty="0"/>
              <a:t>one </a:t>
            </a:r>
            <a:r>
              <a:rPr lang="en-US" sz="2400" b="1" u="sng" dirty="0"/>
              <a:t>root</a:t>
            </a:r>
            <a:r>
              <a:rPr lang="en-US" sz="2400" u="sng" dirty="0"/>
              <a:t> element </a:t>
            </a:r>
            <a:r>
              <a:rPr lang="en-US" sz="2400" dirty="0"/>
              <a:t>that is the </a:t>
            </a:r>
            <a:r>
              <a:rPr lang="en-US" sz="2400" b="1" dirty="0"/>
              <a:t>parent</a:t>
            </a:r>
            <a:r>
              <a:rPr lang="en-US" sz="2400" dirty="0"/>
              <a:t> of all other </a:t>
            </a:r>
            <a:r>
              <a:rPr lang="en-US" sz="2400" dirty="0" smtClean="0"/>
              <a:t>elements.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The root element must be the top element and it can be only one root element.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Elements are ‘</a:t>
            </a:r>
            <a:r>
              <a:rPr lang="en-US" sz="2400" u="sng" dirty="0" smtClean="0"/>
              <a:t>case sensitive’</a:t>
            </a:r>
            <a:r>
              <a:rPr lang="en-US" sz="2400" dirty="0" smtClean="0"/>
              <a:t> 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Spaces and tabs are not allowed in the name of element. </a:t>
            </a:r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Each stating tag must have matching </a:t>
            </a:r>
            <a:r>
              <a:rPr lang="en-US" sz="2400" u="sng" dirty="0" smtClean="0"/>
              <a:t>ending tag</a:t>
            </a:r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r>
              <a:rPr lang="en-US" sz="1100" dirty="0" smtClean="0"/>
              <a:t>https</a:t>
            </a:r>
            <a:r>
              <a:rPr lang="en-US" sz="1100" dirty="0"/>
              <a:t>://</a:t>
            </a:r>
            <a:r>
              <a:rPr lang="en-US" sz="1100" dirty="0" smtClean="0"/>
              <a:t>xmlwriter.net/xml_guide/doctype_declaration.shtml</a:t>
            </a: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3" y="4442797"/>
            <a:ext cx="3143250" cy="1857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123" y="3512752"/>
            <a:ext cx="4180113" cy="29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95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433" y="159176"/>
            <a:ext cx="1014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 defTabSz="457200"/>
            <a:r>
              <a:rPr lang="en-US" sz="3600" dirty="0" smtClean="0">
                <a:solidFill>
                  <a:srgbClr val="FFFF00"/>
                </a:solidFill>
              </a:rPr>
              <a:t>Comments in XML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657" y="1100099"/>
            <a:ext cx="11385579" cy="520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6658" y="805508"/>
            <a:ext cx="11597885" cy="5823892"/>
          </a:xfrm>
        </p:spPr>
        <p:txBody>
          <a:bodyPr>
            <a:noAutofit/>
          </a:bodyPr>
          <a:lstStyle/>
          <a:p>
            <a:pPr marL="342900" lvl="3" indent="-342900" algn="just">
              <a:spcBef>
                <a:spcPts val="1000"/>
              </a:spcBef>
            </a:pPr>
            <a:r>
              <a:rPr lang="en-US" sz="2400" b="1" dirty="0"/>
              <a:t>XML comments</a:t>
            </a:r>
            <a:r>
              <a:rPr lang="en-US" sz="2400" dirty="0"/>
              <a:t> are similar to HTML comments. </a:t>
            </a: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r>
              <a:rPr lang="en-US" sz="2400" dirty="0" smtClean="0"/>
              <a:t>The </a:t>
            </a:r>
            <a:r>
              <a:rPr lang="en-US" sz="2400" dirty="0"/>
              <a:t>comments are added as notes or lines for understanding the purpose of an XML </a:t>
            </a:r>
            <a:r>
              <a:rPr lang="en-US" sz="2400" dirty="0" smtClean="0"/>
              <a:t>code.</a:t>
            </a:r>
          </a:p>
          <a:p>
            <a:pPr marL="0" lvl="3" indent="0" algn="just">
              <a:spcBef>
                <a:spcPts val="100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	</a:t>
            </a:r>
            <a:r>
              <a:rPr lang="en-US" sz="2200" u="sng" dirty="0" err="1" smtClean="0">
                <a:solidFill>
                  <a:srgbClr val="FFC000"/>
                </a:solidFill>
              </a:rPr>
              <a:t>Syn</a:t>
            </a:r>
            <a:r>
              <a:rPr lang="en-US" sz="2200" dirty="0" smtClean="0"/>
              <a:t>: -    </a:t>
            </a:r>
            <a:r>
              <a:rPr lang="en-US" sz="2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&lt;!-- Your </a:t>
            </a:r>
            <a:r>
              <a:rPr lang="en-US" sz="22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Commenet</a:t>
            </a:r>
            <a:r>
              <a:rPr lang="en-US" sz="2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--&gt;</a:t>
            </a: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2800" dirty="0"/>
              <a:t>Comments cannot appear before XML declaration.</a:t>
            </a:r>
          </a:p>
          <a:p>
            <a:r>
              <a:rPr lang="en-US" sz="2800" dirty="0"/>
              <a:t>Comments may appear anywhere in a document.</a:t>
            </a:r>
          </a:p>
          <a:p>
            <a:r>
              <a:rPr lang="en-US" sz="2800" dirty="0"/>
              <a:t>Comments must not appear within attribute </a:t>
            </a:r>
            <a:r>
              <a:rPr lang="en-US" sz="2800" dirty="0" smtClean="0"/>
              <a:t>values.</a:t>
            </a:r>
          </a:p>
          <a:p>
            <a:r>
              <a:rPr lang="en-US" sz="2800" dirty="0" smtClean="0"/>
              <a:t>Do not use double hyphen ‘--‘ with in comment.</a:t>
            </a:r>
            <a:endParaRPr lang="en-US" sz="2800" dirty="0"/>
          </a:p>
          <a:p>
            <a:r>
              <a:rPr lang="en-US" sz="2800" dirty="0"/>
              <a:t>Comments cannot be nested inside the other comments</a:t>
            </a:r>
            <a:r>
              <a:rPr lang="en-US" sz="2800" dirty="0" smtClean="0"/>
              <a:t>. </a:t>
            </a:r>
            <a:endParaRPr lang="en-US" sz="28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endParaRPr lang="en-US" sz="2400" dirty="0" smtClean="0"/>
          </a:p>
          <a:p>
            <a:pPr marL="342900" lvl="3" indent="-342900" algn="just">
              <a:spcBef>
                <a:spcPts val="1000"/>
              </a:spcBef>
            </a:pPr>
            <a:r>
              <a:rPr lang="en-US" sz="900" dirty="0" smtClean="0"/>
              <a:t>https</a:t>
            </a:r>
            <a:r>
              <a:rPr lang="en-US" sz="900" dirty="0"/>
              <a:t>://</a:t>
            </a:r>
            <a:r>
              <a:rPr lang="en-US" sz="900" dirty="0" smtClean="0"/>
              <a:t>xmlwriter.net/xml_guide/doctype_declaration.shtml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375931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2199</Words>
  <Application>Microsoft Office PowerPoint</Application>
  <PresentationFormat>Custom</PresentationFormat>
  <Paragraphs>433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Damask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madhulika</cp:lastModifiedBy>
  <cp:revision>163</cp:revision>
  <dcterms:created xsi:type="dcterms:W3CDTF">2020-09-25T13:59:32Z</dcterms:created>
  <dcterms:modified xsi:type="dcterms:W3CDTF">2021-09-03T02:46:05Z</dcterms:modified>
</cp:coreProperties>
</file>